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  <p:sldMasterId id="2147484067" r:id="rId2"/>
    <p:sldMasterId id="2147484080" r:id="rId3"/>
  </p:sldMasterIdLst>
  <p:notesMasterIdLst>
    <p:notesMasterId r:id="rId37"/>
  </p:notesMasterIdLst>
  <p:sldIdLst>
    <p:sldId id="262" r:id="rId4"/>
    <p:sldId id="332" r:id="rId5"/>
    <p:sldId id="331" r:id="rId6"/>
    <p:sldId id="263" r:id="rId7"/>
    <p:sldId id="335" r:id="rId8"/>
    <p:sldId id="310" r:id="rId9"/>
    <p:sldId id="268" r:id="rId10"/>
    <p:sldId id="269" r:id="rId11"/>
    <p:sldId id="282" r:id="rId12"/>
    <p:sldId id="284" r:id="rId13"/>
    <p:sldId id="286" r:id="rId14"/>
    <p:sldId id="287" r:id="rId15"/>
    <p:sldId id="288" r:id="rId16"/>
    <p:sldId id="290" r:id="rId17"/>
    <p:sldId id="289" r:id="rId18"/>
    <p:sldId id="291" r:id="rId19"/>
    <p:sldId id="337" r:id="rId20"/>
    <p:sldId id="292" r:id="rId21"/>
    <p:sldId id="297" r:id="rId22"/>
    <p:sldId id="293" r:id="rId23"/>
    <p:sldId id="338" r:id="rId24"/>
    <p:sldId id="294" r:id="rId25"/>
    <p:sldId id="340" r:id="rId26"/>
    <p:sldId id="298" r:id="rId27"/>
    <p:sldId id="300" r:id="rId28"/>
    <p:sldId id="318" r:id="rId29"/>
    <p:sldId id="327" r:id="rId30"/>
    <p:sldId id="303" r:id="rId31"/>
    <p:sldId id="271" r:id="rId32"/>
    <p:sldId id="272" r:id="rId33"/>
    <p:sldId id="273" r:id="rId34"/>
    <p:sldId id="309" r:id="rId35"/>
    <p:sldId id="306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26" autoAdjust="0"/>
    <p:restoredTop sz="82590" autoAdjust="0"/>
  </p:normalViewPr>
  <p:slideViewPr>
    <p:cSldViewPr snapToGrid="0">
      <p:cViewPr varScale="1">
        <p:scale>
          <a:sx n="75" d="100"/>
          <a:sy n="75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JOSE%20ANTONIO\C&#243;pia%20de%202015_08_06%20PCD%20Aten&#231;&#227;o%20&#224;%20Sa&#250;de%20da%20Pessoa%20Idosa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30722784575872E-3"/>
          <c:y val="0"/>
          <c:w val="0.96798493710770372"/>
          <c:h val="0.92621686428626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da pessoa idosa na UBS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0.17777777777777778</c:v>
                </c:pt>
                <c:pt idx="1">
                  <c:v>0.36049382716049383</c:v>
                </c:pt>
                <c:pt idx="2">
                  <c:v>0.49629629629629629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0886400"/>
        <c:axId val="82923904"/>
      </c:barChart>
      <c:catAx>
        <c:axId val="808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923904"/>
        <c:crosses val="autoZero"/>
        <c:auto val="1"/>
        <c:lblAlgn val="ctr"/>
        <c:lblOffset val="100"/>
        <c:noMultiLvlLbl val="0"/>
      </c:catAx>
      <c:valAx>
        <c:axId val="8292390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0886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2500591787111E-2"/>
          <c:y val="3.1399917091032563E-2"/>
          <c:w val="0.97027499881642576"/>
          <c:h val="0.87422011863839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pessoas idosas com solicitação de exames complementares periódicos em dia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0.79166666666666663</c:v>
                </c:pt>
                <c:pt idx="1">
                  <c:v>0.76712328767123283</c:v>
                </c:pt>
                <c:pt idx="2">
                  <c:v>0.85074626865671643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2976128"/>
        <c:axId val="83002496"/>
      </c:barChart>
      <c:catAx>
        <c:axId val="8297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002496"/>
        <c:crosses val="autoZero"/>
        <c:auto val="1"/>
        <c:lblAlgn val="ctr"/>
        <c:lblOffset val="100"/>
        <c:noMultiLvlLbl val="0"/>
      </c:catAx>
      <c:valAx>
        <c:axId val="830024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2976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pessoas idosas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Indicadores!$D$38:$F$38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Indicadores!$D$39:$F$39</c:f>
              <c:numCache>
                <c:formatCode>0.0%</c:formatCode>
                <c:ptCount val="3"/>
                <c:pt idx="0">
                  <c:v>0.77777777777777779</c:v>
                </c:pt>
                <c:pt idx="1">
                  <c:v>0.71232876712328763</c:v>
                </c:pt>
                <c:pt idx="2">
                  <c:v>0.73134328358208955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3028608"/>
        <c:axId val="83034496"/>
      </c:barChart>
      <c:catAx>
        <c:axId val="830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034496"/>
        <c:crosses val="autoZero"/>
        <c:auto val="1"/>
        <c:lblAlgn val="ctr"/>
        <c:lblOffset val="100"/>
        <c:noMultiLvlLbl val="0"/>
      </c:catAx>
      <c:valAx>
        <c:axId val="830344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30286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pessoas idosas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0.95024875621890548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3081088"/>
        <c:axId val="83082624"/>
      </c:barChart>
      <c:catAx>
        <c:axId val="830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082624"/>
        <c:crosses val="autoZero"/>
        <c:auto val="1"/>
        <c:lblAlgn val="ctr"/>
        <c:lblOffset val="100"/>
        <c:noMultiLvlLbl val="0"/>
      </c:catAx>
      <c:valAx>
        <c:axId val="8308262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3081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pessoas idosas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0.95024875621890548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3387520"/>
        <c:axId val="83389056"/>
      </c:barChart>
      <c:catAx>
        <c:axId val="833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389056"/>
        <c:crosses val="autoZero"/>
        <c:auto val="1"/>
        <c:lblAlgn val="ctr"/>
        <c:lblOffset val="100"/>
        <c:noMultiLvlLbl val="0"/>
      </c:catAx>
      <c:valAx>
        <c:axId val="8338905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3387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Indicadores!$C$64</c:f>
              <c:strCache>
                <c:ptCount val="1"/>
                <c:pt idx="0">
                  <c:v>Proporção de pessoas idosas com avaliação de alterações de mucosa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Indicadores!$D$63:$F$63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Indicadores!$D$64:$F$64</c:f>
              <c:numCache>
                <c:formatCode>0.0%</c:formatCode>
                <c:ptCount val="3"/>
                <c:pt idx="0">
                  <c:v>8.3333333333333329E-2</c:v>
                </c:pt>
                <c:pt idx="1">
                  <c:v>5.4794520547945202E-2</c:v>
                </c:pt>
                <c:pt idx="2">
                  <c:v>0.12437810945273632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6454656"/>
        <c:axId val="86456192"/>
      </c:barChart>
      <c:catAx>
        <c:axId val="864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456192"/>
        <c:crosses val="autoZero"/>
        <c:auto val="1"/>
        <c:lblAlgn val="ctr"/>
        <c:lblOffset val="100"/>
        <c:noMultiLvlLbl val="0"/>
      </c:catAx>
      <c:valAx>
        <c:axId val="8645619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6454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pessoas idosas com avaliação de necessidade de prótese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0.52777777777777779</c:v>
                </c:pt>
                <c:pt idx="1">
                  <c:v>0.5273972602739726</c:v>
                </c:pt>
                <c:pt idx="2">
                  <c:v>0.54228855721393032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6482304"/>
        <c:axId val="86500480"/>
      </c:barChart>
      <c:catAx>
        <c:axId val="864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500480"/>
        <c:crosses val="autoZero"/>
        <c:auto val="1"/>
        <c:lblAlgn val="ctr"/>
        <c:lblOffset val="100"/>
        <c:noMultiLvlLbl val="0"/>
      </c:catAx>
      <c:valAx>
        <c:axId val="865004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64823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4151836979114E-2"/>
          <c:y val="0.15544632833018512"/>
          <c:w val="0.96971169632604182"/>
          <c:h val="0.76430940061670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pessoas idosas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0.79166666666666663</c:v>
                </c:pt>
                <c:pt idx="1">
                  <c:v>0.78082191780821919</c:v>
                </c:pt>
                <c:pt idx="2">
                  <c:v>0.85074626865671643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6295552"/>
        <c:axId val="96301440"/>
      </c:barChart>
      <c:catAx>
        <c:axId val="962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01440"/>
        <c:crosses val="autoZero"/>
        <c:auto val="1"/>
        <c:lblAlgn val="ctr"/>
        <c:lblOffset val="100"/>
        <c:noMultiLvlLbl val="0"/>
      </c:catAx>
      <c:valAx>
        <c:axId val="963014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6295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3698-82A3-4810-9304-220F6657AB47}" type="datetimeFigureOut">
              <a:rPr lang="pt-BR" smtClean="0"/>
              <a:t>24/03/2016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45F4-42A6-4DB6-BF27-944F9F0B49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973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apresentação:</a:t>
            </a:r>
          </a:p>
          <a:p>
            <a:r>
              <a:rPr lang="pt-BR" dirty="0" smtClean="0"/>
              <a:t>Se</a:t>
            </a:r>
            <a:r>
              <a:rPr lang="pt-BR" baseline="0" dirty="0" smtClean="0"/>
              <a:t> apresente, fala seu tema, o objetivo e já justifique. Por isso cortei o slide 2. São apenas 15 minutos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4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puder deixar só as fotos e falar de memória seria o ideal. Pode por palavras</a:t>
            </a:r>
            <a:r>
              <a:rPr lang="pt-BR" baseline="0" dirty="0" smtClean="0"/>
              <a:t> chave, mas texto não fica com. A fonte precisa ser, no mínimo número 28.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11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Fale tudo muito rápido,</a:t>
            </a:r>
            <a:r>
              <a:rPr lang="pt-BR" baseline="0" dirty="0" smtClean="0"/>
              <a:t> isso é igual para todos os especializandos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0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 28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37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89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29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22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56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C45F4-42A6-4DB6-BF27-944F9F0B493B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39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948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119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41" name="Imagen 40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42" name="Imagen 41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08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4F374B35-2543-4E72-B00E-3ED8DDAE3733}" type="datetimeFigureOut">
              <a:rPr lang="pt-BR" smtClean="0"/>
              <a:t>24/03/2016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A8481F8-EA67-4836-A156-0165A8CF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37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35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02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060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8585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047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66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813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8781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319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499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0379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6717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127" name="Imagen 126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128" name="Imagen 127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62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23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915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41803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41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664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7539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24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497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2762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2345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3900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59557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256" name="Imagen 255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257" name="Imagen 256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164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832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6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618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84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75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56800" y="1098720"/>
            <a:ext cx="5784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067040" y="1098720"/>
            <a:ext cx="43248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21920" y="1521000"/>
            <a:ext cx="55728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214880" y="1521000"/>
            <a:ext cx="48528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69440" y="1447920"/>
            <a:ext cx="7416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016160" y="990720"/>
            <a:ext cx="3648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590400" y="1781280"/>
            <a:ext cx="1096272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0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56800" y="1098720"/>
            <a:ext cx="5784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1067040" y="1098720"/>
            <a:ext cx="43248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721920" y="1521000"/>
            <a:ext cx="55728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1214880" y="1521000"/>
            <a:ext cx="48528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169440" y="1447920"/>
            <a:ext cx="7416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1016160" y="990720"/>
            <a:ext cx="3648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590400" y="1781280"/>
            <a:ext cx="1096272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PlaceHolder 8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94" name="PlaceHolder 9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381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56800" y="1098720"/>
            <a:ext cx="5784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1067040" y="1098720"/>
            <a:ext cx="43248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721920" y="1521000"/>
            <a:ext cx="55728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1214880" y="1521000"/>
            <a:ext cx="48528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5"/>
          <p:cNvSpPr/>
          <p:nvPr/>
        </p:nvSpPr>
        <p:spPr>
          <a:xfrm>
            <a:off x="169440" y="1447920"/>
            <a:ext cx="7416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6"/>
          <p:cNvSpPr/>
          <p:nvPr/>
        </p:nvSpPr>
        <p:spPr>
          <a:xfrm>
            <a:off x="1016160" y="990720"/>
            <a:ext cx="3648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590400" y="1781280"/>
            <a:ext cx="1096272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8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23" name="PlaceHolder 9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37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9547412" y="336176"/>
            <a:ext cx="2003612" cy="13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12998" y="158610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nº 9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15353" y="2588585"/>
            <a:ext cx="9359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à Saúde dos Idosos na UBS-ESF  Sagrada Família, Município Sagrada Família, RS</a:t>
            </a:r>
          </a:p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 rot="10800000" flipV="1">
            <a:off x="4195481" y="5299940"/>
            <a:ext cx="5204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Orientador: Ernande Valentin Do Prado  </a:t>
            </a:r>
            <a:endParaRPr lang="pt-BR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 rot="10800000" flipV="1">
            <a:off x="3112998" y="4544426"/>
            <a:ext cx="7234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Especilizado : Dr.  José </a:t>
            </a: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Antônio Jui  Martínez </a:t>
            </a:r>
            <a:endParaRPr lang="pt-BR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40424" y="604483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 marR="71755"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2016</a:t>
            </a:r>
          </a:p>
          <a:p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936375" y="3521123"/>
            <a:ext cx="9566648" cy="1815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504" y="1869743"/>
            <a:ext cx="9701519" cy="595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2.5. Realizar exame físico dos pés,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palpação 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pulsos tibial posterior e pedioso e medida da sensibilidade a cada 3 meses para idosos com diabetes.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pic>
        <p:nvPicPr>
          <p:cNvPr id="1026" name="Picture 2" descr="C:\Users\USUARIO\Desktop\20160322_15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4831" y="2500137"/>
            <a:ext cx="2714268" cy="40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ARIO\Desktop\20160322_091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5773" y="2308980"/>
            <a:ext cx="2769450" cy="44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6" y="685800"/>
            <a:ext cx="9278471" cy="1752599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Meta: 2.6. Solicitar exames complementares periódicos para 100% das pessoas idosas</a:t>
            </a:r>
            <a:br>
              <a:rPr lang="pt-BR" sz="2800" dirty="0">
                <a:latin typeface="Arial" pitchFamily="34" charset="0"/>
                <a:cs typeface="Arial" panose="020B0604020202020204" pitchFamily="34" charset="0"/>
              </a:rPr>
            </a:br>
            <a:endParaRPr lang="pt-BR" sz="28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7039920"/>
              </p:ext>
            </p:extLst>
          </p:nvPr>
        </p:nvGraphicFramePr>
        <p:xfrm>
          <a:off x="2169290" y="2030040"/>
          <a:ext cx="8920217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374710" y="5956611"/>
            <a:ext cx="8947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2: Gráfico com a proporção de pessoas idosas com solicitação de exames complementares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1564" y="954740"/>
            <a:ext cx="9820355" cy="1116107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2.7. Priorizar a prescrição de medicamentos da Farmácia Popular em 100% das pessoas idosas.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5041222"/>
              </p:ext>
            </p:extLst>
          </p:nvPr>
        </p:nvGraphicFramePr>
        <p:xfrm>
          <a:off x="2333767" y="2197290"/>
          <a:ext cx="8243248" cy="360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429301" y="5943164"/>
            <a:ext cx="8147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3: Gráfico com a proporção de pessoas idosas com prescrição de medicamentos da Farmácia Popular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748118" y="4155141"/>
            <a:ext cx="9754905" cy="1636059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118" y="1331259"/>
            <a:ext cx="9754906" cy="53788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2.8. Cadastrar 100% das pessoas idosas acamadas ou com problemas de locomoção. (Estimativa de 8% das pessoas idosas da área).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2.9. Realizar visita domiciliar a 100% das pessoas idosas acamadas ou com problemas de locomoção.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pic>
        <p:nvPicPr>
          <p:cNvPr id="5" name="Espaço Reservado para Conteúdo 4" descr="F:\Foto de projeto\Visitas acamados\12312445_1649091135357136_637801777_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278" y="2943997"/>
            <a:ext cx="4788690" cy="184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6" y="2943998"/>
            <a:ext cx="4650892" cy="17235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4667534"/>
            <a:ext cx="4788690" cy="1792327"/>
          </a:xfrm>
          <a:prstGeom prst="rect">
            <a:avLst/>
          </a:prstGeom>
        </p:spPr>
      </p:pic>
      <p:pic>
        <p:nvPicPr>
          <p:cNvPr id="8" name="Imagem 7" descr="C:\Users\USUARIO\Desktop\5d232b9c-71a7-4618-bba7-b52c1302b32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6" y="4667534"/>
            <a:ext cx="4650892" cy="179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6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2" y="847164"/>
            <a:ext cx="9672438" cy="86061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2.10. Realizar avaliação da necessidade de atendimento odontológico em 100 % das pessoas idosas.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6825967"/>
              </p:ext>
            </p:extLst>
          </p:nvPr>
        </p:nvGraphicFramePr>
        <p:xfrm>
          <a:off x="2442949" y="2030506"/>
          <a:ext cx="8234016" cy="37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842448" y="5875929"/>
            <a:ext cx="91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5: Gráfico da proporção de pessoas idosas com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necessidade de atendimento odontológico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ESF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1224" y="914400"/>
            <a:ext cx="10085294" cy="1523999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2.11. Realizar a primeira consulta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odontológica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100 % das pessoas idosas.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0642537"/>
              </p:ext>
            </p:extLst>
          </p:nvPr>
        </p:nvGraphicFramePr>
        <p:xfrm>
          <a:off x="2164977" y="2192338"/>
          <a:ext cx="8942294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164976" y="5889377"/>
            <a:ext cx="8928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6: Gráfico da proporção de pessoas idosas com primeira consulta odontológica programática na ESF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142" y="685800"/>
            <a:ext cx="9345706" cy="1752599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2.12. Avaliar alterações da mucosa bucal em 100% das pessoas idosas cadastradas.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7827637"/>
              </p:ext>
            </p:extLst>
          </p:nvPr>
        </p:nvGraphicFramePr>
        <p:xfrm>
          <a:off x="1869143" y="1909482"/>
          <a:ext cx="9345705" cy="385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869142" y="6010399"/>
            <a:ext cx="9345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7: Gráfico da proporção de pessoas idosas com avaliação de alterações da mucosa oral na ESF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Jose Antonio\Desktop\Foto de projeto\Avaliação dentista\12309404_1649091772023739_147847627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7" y="278083"/>
            <a:ext cx="447021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2" y="3061623"/>
            <a:ext cx="4499161" cy="26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912" y="636478"/>
            <a:ext cx="9412941" cy="1752599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2.13. Avaliar necessidade de prótese dentária em 100 % das pessoas idosas cadastradas.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852983"/>
              </p:ext>
            </p:extLst>
          </p:nvPr>
        </p:nvGraphicFramePr>
        <p:xfrm>
          <a:off x="2033516" y="2003425"/>
          <a:ext cx="8761863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748117" y="5929717"/>
            <a:ext cx="941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8: Gráfico de proporção de pessoas idosas com avaliação de necessidade de prótese dentária na ESF 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922928" y="3030069"/>
            <a:ext cx="9580095" cy="3124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Ao longo da intervenção só tivemos 12 usuários faltosos, 9 no primeiro mês e 3 no segundo mês, 100% receberam busca ativa pelo ACS . 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3391" y="1310185"/>
            <a:ext cx="9619633" cy="1128214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3. Ampliar a adesão do Programa de Saúde do Idoso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3.1. Buscar 100% das pessoas idosas faltosas às consultas programadas.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85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382138"/>
            <a:ext cx="10896120" cy="723332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Município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542197" y="2115402"/>
            <a:ext cx="9766767" cy="3368071"/>
          </a:xfrm>
        </p:spPr>
        <p:txBody>
          <a:bodyPr/>
          <a:lstStyle/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diariors.com.br/site/images/2014/02/14_1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14" y="1842449"/>
            <a:ext cx="4439584" cy="376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6" descr="F:\Palestras\Palestra de prostata\unnamed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2" y="1842449"/>
            <a:ext cx="5116644" cy="3766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855694" y="3859306"/>
            <a:ext cx="4477871" cy="2138082"/>
          </a:xfrm>
        </p:spPr>
        <p:txBody>
          <a:bodyPr/>
          <a:lstStyle/>
          <a:p>
            <a:pPr algn="just"/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164" y="1392071"/>
            <a:ext cx="9455859" cy="79157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4. Ampliar o registro do Programa de Saúde do Idoso.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4.1. Manter registro específico dos 100 % das pessoas idosas.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8" y="3225891"/>
            <a:ext cx="2783943" cy="2178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77" y="3130356"/>
            <a:ext cx="3310788" cy="2178422"/>
          </a:xfrm>
          <a:prstGeom prst="rect">
            <a:avLst/>
          </a:prstGeom>
        </p:spPr>
      </p:pic>
      <p:pic>
        <p:nvPicPr>
          <p:cNvPr id="1026" name="Picture 2" descr="C:\Users\USUARIO\Desktop\Fotos\jose antonio 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39" y="5022175"/>
            <a:ext cx="3248470" cy="15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1224" y="1075764"/>
            <a:ext cx="9860696" cy="705706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4.2. Distribuir a Caderneta de Saúde da Pessoa Idosa para 100% das pessoas idosas cadastradas.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721224" y="1604520"/>
            <a:ext cx="9587752" cy="3977280"/>
          </a:xfrm>
        </p:spPr>
        <p:txBody>
          <a:bodyPr/>
          <a:lstStyle/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Neste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atingimos 100% porque a totalidade das pessoas idosas que participaram da intervenção já tenha a Caderneta de Saúde da Pessoa idosa. Somente fizemos uma atualização desta caderneta no decorrer das consultas o médico, a dentista, a enfermeira e a técnica de enfermagem da equipe</a:t>
            </a:r>
          </a:p>
        </p:txBody>
      </p:sp>
    </p:spTree>
    <p:extLst>
      <p:ext uri="{BB962C8B-B14F-4D97-AF65-F5344CB8AC3E}">
        <p14:creationId xmlns:p14="http://schemas.microsoft.com/office/powerpoint/2010/main" val="29592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0506" y="1583139"/>
            <a:ext cx="9278470" cy="855259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5. Ampliar a avaliação de risco no Programa de Saúde do Idoso.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5.1. Rastrear 100 % das pessoas idosas para risco de morbimortalidade. 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0090204"/>
              </p:ext>
            </p:extLst>
          </p:nvPr>
        </p:nvGraphicFramePr>
        <p:xfrm>
          <a:off x="2030506" y="2783541"/>
          <a:ext cx="9170894" cy="326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2030506" y="6080303"/>
            <a:ext cx="918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9: Gráfico da proporção de pessoas idosas com avaliação de risco para morbimortalidade em dia na ESF 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869140" y="2272553"/>
            <a:ext cx="8807825" cy="425823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fragilidades encontradas ao longo da intervenção foram: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Fraqueza;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marcha;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força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muscular;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iminuição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nível de atividade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140" y="685800"/>
            <a:ext cx="8807825" cy="1752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5.2. Investigar a presença de indicadores de fragilização na velhice em 100% das pessoas idosas.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08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976717" y="1487606"/>
            <a:ext cx="9318811" cy="500284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Durante os três meses da intervenção, a rede social foi avaliada para 100% das pessoas, totalizando os 201 usuários</a:t>
            </a:r>
            <a:r>
              <a:rPr lang="pt-BR" sz="2400" dirty="0"/>
              <a:t>. 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718" y="939497"/>
            <a:ext cx="9318811" cy="1144800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latin typeface="Arial" pitchFamily="34" charset="0"/>
                <a:cs typeface="Arial" panose="020B0604020202020204" pitchFamily="34" charset="0"/>
              </a:rPr>
              <a:t>Metas: 5.3. Avaliar a rede social de 100% das pessoas idosas.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858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651378" y="4831307"/>
            <a:ext cx="9799094" cy="110546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orientações de promoção de saúde, foram feitas durante a avaliação aos idosos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208" y="1992572"/>
            <a:ext cx="9728815" cy="121465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6. Ampliar a Promoção de Saúde do Programa de Saúde do Idoso.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6.1. Garantir orientação nutricional para hábitos alimentares saudáveis a 100 % das pessoas idosas.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6.2. Garantir orientação para a prática regular de atividade física a 100 % das pessoas idosas.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Metas: 6.3. Garantir orientações sobre higiene bucal (incluindo higiene de próteses dentárias) para 100 % das pessoas idosas cadastradas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121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Jose Antonio\Desktop\Foto de projeto\Academia\12325187_1649080045358245_199575264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02" y="2254576"/>
            <a:ext cx="4405502" cy="275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:\Users\Jose Antonio\Desktop\Foto de projeto\Academia\12312453_1649080455358204_12709484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3" y="273600"/>
            <a:ext cx="4634753" cy="276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spaço Reservado para Conteúdo 5" descr="C:\Users\Jose Antonio\Desktop\Foto de projeto\Academia\12319354_1649079968691586_197641565_n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353" y="3873407"/>
            <a:ext cx="4634753" cy="249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4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:\Fotos outubro rosa e novembro azul\DSC01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15" y="2312895"/>
            <a:ext cx="4259916" cy="263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spaço Reservado para Conteúdo 4" descr="F:\Fotos outubro rosa e novembro azul\DSC0129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129" y="241301"/>
            <a:ext cx="5384800" cy="277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29" y="3321424"/>
            <a:ext cx="5384800" cy="30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708176" y="982639"/>
            <a:ext cx="10056193" cy="545910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Houve uma ampliação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cobertura de atenção aos usuários idosos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29,6 % 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49,6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Toda equipe foi qualificada,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elhoramos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qualidade dos registros e qualificação da atenção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cobertura referente a avaliação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multidimensional e avaliação de risco para morbimortalidade, fragilização na velhice,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Aumento da cobertura da atenção odontológica,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Melhorou  a  organização do serviço 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intervenção foi incorporada à rotina de trabalho mesmo antes de finalizar as 12 semanas, decidiu--se manter as atividades com as pessoas idosas todas as sextas-feiras de manhã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1574250" y="305486"/>
            <a:ext cx="9880474" cy="609793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Resultados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088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801906" y="1761565"/>
            <a:ext cx="9897035" cy="40296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encontra-se mais unida, trabalhando de forma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multiprofissional.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Logramos que a equipe se capacitase quanto ao atendimento a pessoa idosas.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ualificamos a equipe de saúde sobre os protocolos de atendimentos do Ministério da Saúde para as pessoa idosa.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1259" y="793376"/>
            <a:ext cx="8915400" cy="968189"/>
          </a:xfrm>
        </p:spPr>
        <p:txBody>
          <a:bodyPr>
            <a:normAutofit/>
          </a:bodyPr>
          <a:lstStyle/>
          <a:p>
            <a:pPr algn="ctr"/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equipe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37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93376"/>
            <a:ext cx="10972320" cy="1089213"/>
          </a:xfrm>
        </p:spPr>
        <p:txBody>
          <a:bodyPr/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antes da intervenção.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008529" y="1882589"/>
            <a:ext cx="10165978" cy="457327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Deles os 405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são pessoas idosas e somente 107 pessoas idosas possuíam um acompanhamento no programa de Saúde da Pessoa Idosa, o que representava 29%, e só 26,4% da população idosa tinha orientação nutricional para hábitos alimentares saudáveis e orientação para atividade física regular, e 12,8 % estavam com avaliação da saúde bucal em dia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721224" y="1452283"/>
            <a:ext cx="9781799" cy="433891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a Atenção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Saúde dos Idosos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UBS-ESF, mesmo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assim a qualidade dos registros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Incorporou-se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intervenção na rotina do serviço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decidiu-se manter todas as sextas feiras de manhã o dia de atendimentos aos idosos.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21224" y="349624"/>
            <a:ext cx="9781799" cy="1237129"/>
          </a:xfrm>
        </p:spPr>
        <p:txBody>
          <a:bodyPr>
            <a:normAutofit/>
          </a:bodyPr>
          <a:lstStyle/>
          <a:p>
            <a:pPr algn="ctr"/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25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869140" y="1951630"/>
            <a:ext cx="9633883" cy="38037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Incentivou que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todos os idosos procurassem a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UBS e receberam informação sobre a existência do programa a atenção as pessoas idosas. </a:t>
            </a:r>
          </a:p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a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da atenção as pessoas idosas e melhoraramos os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serviços para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 algn="just">
              <a:lnSpc>
                <a:spcPct val="170000"/>
              </a:lnSpc>
            </a:pPr>
            <a:r>
              <a:rPr lang="pt-BR" altLang="es-E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Aumentou a </a:t>
            </a:r>
            <a:r>
              <a:rPr lang="pt-BR" altLang="es-ES" sz="9600" dirty="0">
                <a:latin typeface="Arial" panose="020B0604020202020204" pitchFamily="34" charset="0"/>
                <a:cs typeface="Arial" panose="020B0604020202020204" pitchFamily="34" charset="0"/>
              </a:rPr>
              <a:t>participação nos grupos de </a:t>
            </a:r>
            <a:r>
              <a:rPr lang="pt-BR" altLang="es-E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algn="just">
              <a:lnSpc>
                <a:spcPct val="170000"/>
              </a:lnSpc>
            </a:pPr>
            <a:endParaRPr lang="pt-BR" altLang="es-E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69141" y="726141"/>
            <a:ext cx="9633883" cy="954742"/>
          </a:xfrm>
        </p:spPr>
        <p:txBody>
          <a:bodyPr>
            <a:normAutofit/>
          </a:bodyPr>
          <a:lstStyle/>
          <a:p>
            <a:pPr algn="ctr"/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25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59122" y="457200"/>
            <a:ext cx="10018713" cy="21198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es-E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de aprendizagem</a:t>
            </a:r>
            <a:r>
              <a:rPr lang="pt-BR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976719" y="1344706"/>
            <a:ext cx="9117105" cy="4566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um grande desafio realizar um curso a distância, me enfrentando com frequência a dificuldades como a lingua portuguesa e em ocasiões com o internet.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ermitiu tanto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planejamento e organização da agenda de trabalho compartilhado com todos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Acrecentei os conhecimentos os protocolos de atenção as pessoas idosas no brasil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5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1565" y="430305"/>
            <a:ext cx="9883588" cy="100852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CUIDAR BEM DO IDOSO É RESPEITAR </a:t>
            </a:r>
            <a:br>
              <a:rPr lang="pt-BR" sz="2800" dirty="0" smtClean="0"/>
            </a:br>
            <a:r>
              <a:rPr lang="pt-BR" sz="2800" dirty="0" smtClean="0"/>
              <a:t>NOSSO PRÓPRIO FUTURO !!</a:t>
            </a:r>
            <a:endParaRPr lang="pt-BR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7" y="2035843"/>
            <a:ext cx="6753254" cy="350797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0647" y="3388660"/>
            <a:ext cx="4074459" cy="23849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OBRIGADO </a:t>
            </a:r>
            <a:endParaRPr lang="pt-BR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type="body"/>
          </p:nvPr>
        </p:nvSpPr>
        <p:spPr>
          <a:xfrm>
            <a:off x="1692322" y="1596788"/>
            <a:ext cx="9678797" cy="590666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intervenção foi realizada durante 12 semanas no período de Outubro a Dezembro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pPr algn="just">
              <a:lnSpc>
                <a:spcPct val="11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alvo os 405 idosos (60 anos ou mais) da área de abrangência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Usando-se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quatro eixos pedagógicos: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avaliação,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gestão do serviço,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público;</a:t>
            </a:r>
          </a:p>
          <a:p>
            <a:pPr algn="just">
              <a:lnSpc>
                <a:spcPct val="11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prática clínica.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400" dirty="0" smtClean="0"/>
              <a:t> </a:t>
            </a:r>
            <a:endParaRPr lang="pt-BR" sz="2400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52407" y="927847"/>
            <a:ext cx="10018713" cy="79337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Metodologia 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0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73206"/>
            <a:ext cx="10972320" cy="845194"/>
          </a:xfrm>
        </p:spPr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Logística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559859" y="2796988"/>
            <a:ext cx="10022061" cy="161364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saúde do Ministério da Saúde, Envelhecimento e saúde da pessoa idosa, 2006.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registros serão feitos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espelho saúde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Idoso. 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semanal.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Vistas domiciliar aos acamados e/ou com transtorno da locomoção.  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ativa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faltosos.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78424" y="255494"/>
            <a:ext cx="816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, Metas e Resultados</a:t>
            </a: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775012" y="955343"/>
            <a:ext cx="9628094" cy="1132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do Programa de Saúde do Idoso.  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1.1. Ampliar a cobertura de atenção à saúde da pessoa idosa da área da UBS para 44.4%. 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02676879"/>
              </p:ext>
            </p:extLst>
          </p:nvPr>
        </p:nvGraphicFramePr>
        <p:xfrm>
          <a:off x="2402006" y="3098042"/>
          <a:ext cx="7738281" cy="278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 rot="10800000" flipV="1">
            <a:off x="1332377" y="6002238"/>
            <a:ext cx="9359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71755" algn="ctr">
              <a:spcBef>
                <a:spcPts val="1200"/>
              </a:spcBef>
              <a:spcAft>
                <a:spcPts val="1200"/>
              </a:spcAft>
            </a:pPr>
            <a:r>
              <a:rPr lang="pt-BR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Gráfico da cobertura do programa de atenção do idoso na UBS/ESF.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2003612" y="3152633"/>
            <a:ext cx="9291917" cy="31405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permitiu detectar os seguintes problemas: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133 (66,1%);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43 (21,3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memória em 27 (13,4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8925" y="982638"/>
            <a:ext cx="9602994" cy="1141997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2. Ampliar a qualidade do Programa de Saúde do Idoso</a:t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: 2.1. Realizar Avaliação Multidimensional Rápida em 100% das pessoas idosas da área da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7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3391" y="1542197"/>
            <a:ext cx="9391033" cy="60050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2. Ampliar a qualidade do Programa de Saúde do Idoso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2.2. Realizar exame clínico apropriado em 100 % das pessoas idosas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pic>
        <p:nvPicPr>
          <p:cNvPr id="2050" name="Picture 2" descr="C:\Users\USUARIO\Desktop\Fotos\Projeto idosos\20150409_163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3" y="3240526"/>
            <a:ext cx="4708478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 descr="C:\Users\USUARIO\Desktop\Fotos\c24bdebd-5d7c-4a42-87fc-08f62a555a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261815"/>
            <a:ext cx="4694831" cy="28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/>
          </p:nvPr>
        </p:nvSpPr>
        <p:spPr>
          <a:xfrm>
            <a:off x="1990166" y="2286000"/>
            <a:ext cx="4733363" cy="3765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277" y="1214651"/>
            <a:ext cx="9537746" cy="154219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Meta: 2.3. Rastrear 100% das pessoas idosas cadastradas no projeto para Hipertensão Arterial Sistêmica (HAS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4976" y="174813"/>
            <a:ext cx="851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Objetivos , Metas e Resultados</a:t>
            </a:r>
            <a:endParaRPr lang="pt-BR" sz="2400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3411941"/>
            <a:ext cx="4768873" cy="297521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965278" y="2470245"/>
            <a:ext cx="9537746" cy="532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2.4. Rastrear 100% das pessoas idosas cadastradas no projeto para Diabetes Mellitus (DM). 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2123" y="2586252"/>
            <a:ext cx="2975214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Dr Yoel para POSTAR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Dr Yoel para POSTAR</Template>
  <TotalTime>669</TotalTime>
  <Words>1279</Words>
  <Application>Microsoft Office PowerPoint</Application>
  <PresentationFormat>Personalizar</PresentationFormat>
  <Paragraphs>131</Paragraphs>
  <Slides>33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power point Dr Yoel para POSTAR</vt:lpstr>
      <vt:lpstr>1_Tema do Office</vt:lpstr>
      <vt:lpstr>2_Tema do Office</vt:lpstr>
      <vt:lpstr>Apresentação do PowerPoint</vt:lpstr>
      <vt:lpstr>  Caracterição do Município </vt:lpstr>
      <vt:lpstr>Situação da Ação Programática antes da intervenção. </vt:lpstr>
      <vt:lpstr>Metodologia   </vt:lpstr>
      <vt:lpstr>Logística </vt:lpstr>
      <vt:lpstr>Apresentação do PowerPoint</vt:lpstr>
      <vt:lpstr> Objetivo 2. Ampliar a qualidade do Programa de Saúde do Idoso Meta: 2.1. Realizar Avaliação Multidimensional Rápida em 100% das pessoas idosas da área da UBS.</vt:lpstr>
      <vt:lpstr>Objetivo 2. Ampliar a qualidade do Programa de Saúde do Idoso Meta: 2.2. Realizar exame clínico apropriado em 100 % das pessoas idosas</vt:lpstr>
      <vt:lpstr>Meta: 2.3. Rastrear 100% das pessoas idosas cadastradas no projeto para Hipertensão Arterial Sistêmica (HAS).   </vt:lpstr>
      <vt:lpstr>Meta: 2.5. Realizar exame físico dos pés, com palpação dos pulsos tibial posterior e pedioso e medida da sensibilidade a cada 3 meses para idosos com diabetes. </vt:lpstr>
      <vt:lpstr>Meta: 2.6. Solicitar exames complementares periódicos para 100% das pessoas idosas </vt:lpstr>
      <vt:lpstr>Meta: 2.7. Priorizar a prescrição de medicamentos da Farmácia Popular em 100% das pessoas idosas. </vt:lpstr>
      <vt:lpstr>  Meta: 2.8. Cadastrar 100% das pessoas idosas acamadas ou com problemas de locomoção. (Estimativa de 8% das pessoas idosas da área). Meta: 2.9. Realizar visita domiciliar a 100% das pessoas idosas acamadas ou com problemas de locomoção. </vt:lpstr>
      <vt:lpstr> Meta: 2.10. Realizar avaliação da necessidade de atendimento odontológico em 100 % das pessoas idosas. </vt:lpstr>
      <vt:lpstr>      Metas: 2.11. Realizar a primeira consulta odontológica       para 100 % das pessoas idosas. </vt:lpstr>
      <vt:lpstr>Metas: 2.12. Avaliar alterações da mucosa bucal em 100% das pessoas idosas cadastradas. </vt:lpstr>
      <vt:lpstr>Apresentação do PowerPoint</vt:lpstr>
      <vt:lpstr>Metas: 2.13. Avaliar necessidade de prótese dentária em 100 % das pessoas idosas cadastradas. </vt:lpstr>
      <vt:lpstr> Objetivo 3. Ampliar a adesão do Programa de Saúde do Idoso.  Metas: 3.1. Buscar 100% das pessoas idosas faltosas às consultas programadas. </vt:lpstr>
      <vt:lpstr> Objetivo 4. Ampliar o registro do Programa de Saúde do Idoso.  Meta: 4.1. Manter registro específico dos 100 % das pessoas idosas. </vt:lpstr>
      <vt:lpstr>Metas: 4.2. Distribuir a Caderneta de Saúde da Pessoa Idosa para 100% das pessoas idosas cadastradas. </vt:lpstr>
      <vt:lpstr>Objetivo 5. Ampliar a avaliação de risco no Programa de Saúde do Idoso.  Meta: 5.1. Rastrear 100 % das pessoas idosas para risco de morbimortalidade.  </vt:lpstr>
      <vt:lpstr>Meta: 5.2. Investigar a presença de indicadores de fragilização na velhice em 100% das pessoas idosas.  </vt:lpstr>
      <vt:lpstr>Metas: 5.3. Avaliar a rede social de 100% das pessoas idosas. </vt:lpstr>
      <vt:lpstr>   Objetivo 6. Ampliar a Promoção de Saúde do Programa de Saúde do Idoso. Metas: 6.1. Garantir orientação nutricional para hábitos alimentares saudáveis a 100 % das pessoas idosas. Metas: 6.2. Garantir orientação para a prática regular de atividade física a 100 % das pessoas idosas. Metas: 6.3. Garantir orientações sobre higiene bucal (incluindo higiene de próteses dentárias) para 100 % das pessoas idosas cadastradas.  </vt:lpstr>
      <vt:lpstr>Apresentação do PowerPoint</vt:lpstr>
      <vt:lpstr>Apresentação do PowerPoint</vt:lpstr>
      <vt:lpstr>Resultados </vt:lpstr>
      <vt:lpstr>Importância da intervenção para equipe </vt:lpstr>
      <vt:lpstr>Importância da intervenção para o serviço</vt:lpstr>
      <vt:lpstr>Importância da intervenção para a comunidade  </vt:lpstr>
      <vt:lpstr>Apresentação do PowerPoint</vt:lpstr>
      <vt:lpstr>CUIDAR BEM DO IDOSO É RESPEITAR  NOSSO PRÓPRIO FUTURO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Antonio Jui Martinez</dc:creator>
  <cp:lastModifiedBy>USUARIO</cp:lastModifiedBy>
  <cp:revision>112</cp:revision>
  <dcterms:created xsi:type="dcterms:W3CDTF">2016-03-06T18:03:56Z</dcterms:created>
  <dcterms:modified xsi:type="dcterms:W3CDTF">2016-03-24T15:21:21Z</dcterms:modified>
</cp:coreProperties>
</file>